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266" r:id="rId4"/>
    <p:sldId id="294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109"/>
    <a:srgbClr val="5B0D07"/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Objects="1">
      <p:cViewPr varScale="1">
        <p:scale>
          <a:sx n="124" d="100"/>
          <a:sy n="124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7925" y="0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0238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7925" y="8250238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B217BF-B895-47BB-B422-78898D35B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7925" y="0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9663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5638" y="4125913"/>
            <a:ext cx="525145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7925" y="8250238"/>
            <a:ext cx="2843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D558BF-13DA-439A-8919-F98ED0631C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0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33D6CA-1BC0-4655-9F70-32FEC114A453}" type="slidenum">
              <a:rPr lang="pl-PL" altLang="sr-Latn-RS" smtClean="0"/>
              <a:pPr eaLnBrk="1" hangingPunct="1"/>
              <a:t>1</a:t>
            </a:fld>
            <a:endParaRPr lang="pl-PL" altLang="sr-Latn-R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EACD94-C517-427D-B7B5-FCDCD67975A8}" type="slidenum">
              <a:rPr lang="pl-PL" altLang="sr-Latn-RS" smtClean="0"/>
              <a:pPr eaLnBrk="1" hangingPunct="1"/>
              <a:t>2</a:t>
            </a:fld>
            <a:endParaRPr lang="pl-PL" altLang="sr-Latn-R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D37960-8A9D-4C4A-B441-0D89810B2C4A}" type="slidenum">
              <a:rPr lang="pl-PL" altLang="sr-Latn-RS" smtClean="0"/>
              <a:pPr eaLnBrk="1" hangingPunct="1"/>
              <a:t>3</a:t>
            </a:fld>
            <a:endParaRPr lang="pl-PL" altLang="sr-Latn-R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7BB278-3155-4723-A0A0-7787798586E9}" type="slidenum">
              <a:rPr lang="pl-PL" altLang="sr-Latn-RS" smtClean="0"/>
              <a:pPr eaLnBrk="1" hangingPunct="1"/>
              <a:t>4</a:t>
            </a:fld>
            <a:endParaRPr lang="pl-PL" altLang="sr-Latn-R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B6D98-21CF-40B4-BB4E-37281C83E99A}" type="slidenum">
              <a:rPr lang="pl-PL" altLang="sr-Latn-RS" smtClean="0"/>
              <a:pPr eaLnBrk="1" hangingPunct="1"/>
              <a:t>5</a:t>
            </a:fld>
            <a:endParaRPr lang="pl-PL" altLang="sr-Latn-R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1A0396-435B-48E9-9CF7-0B3C7E71C06B}" type="slidenum">
              <a:rPr lang="pl-PL" altLang="sr-Latn-RS" smtClean="0"/>
              <a:pPr eaLnBrk="1" hangingPunct="1"/>
              <a:t>6</a:t>
            </a:fld>
            <a:endParaRPr lang="pl-PL" altLang="sr-Latn-R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3C2638-2332-45B5-A6E3-3F1AB1AA3CF3}" type="slidenum">
              <a:rPr lang="pl-PL" altLang="sr-Latn-RS" smtClean="0"/>
              <a:pPr eaLnBrk="1" hangingPunct="1"/>
              <a:t>7</a:t>
            </a:fld>
            <a:endParaRPr lang="pl-PL" altLang="sr-Latn-R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FE6821-1B40-46B9-91DD-152E84A70984}" type="slidenum">
              <a:rPr lang="pl-PL" altLang="sr-Latn-RS" smtClean="0"/>
              <a:pPr eaLnBrk="1" hangingPunct="1"/>
              <a:t>8</a:t>
            </a:fld>
            <a:endParaRPr lang="pl-PL" altLang="sr-Latn-R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2EC5D-918F-4749-95D4-2FE7C843249E}" type="slidenum">
              <a:rPr lang="pl-PL" altLang="sr-Latn-RS" smtClean="0"/>
              <a:pPr eaLnBrk="1" hangingPunct="1"/>
              <a:t>9</a:t>
            </a:fld>
            <a:endParaRPr lang="pl-PL" altLang="sr-Latn-R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asek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425"/>
            <a:ext cx="1655763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5" descr="logotwyp pwr eng pozi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8899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55249464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71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2137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99025" y="1881188"/>
            <a:ext cx="4137025" cy="2354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899025" y="4387850"/>
            <a:ext cx="4137025" cy="2354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5489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1981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99025" y="1881188"/>
            <a:ext cx="4137025" cy="2354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899025" y="4387850"/>
            <a:ext cx="4137025" cy="2354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8358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223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8859321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732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5256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180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6583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841143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0589673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sr-Latn-RS" smtClean="0"/>
              <a:t>Kliknij, aby edytować styl wzorca tytułu</a:t>
            </a:r>
          </a:p>
        </p:txBody>
      </p:sp>
      <p:sp>
        <p:nvSpPr>
          <p:cNvPr id="307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sr-Latn-RS" smtClean="0"/>
              <a:t>Kliknij, aby edytować style wzorca tekstu</a:t>
            </a:r>
          </a:p>
          <a:p>
            <a:pPr lvl="1"/>
            <a:r>
              <a:rPr lang="pl-PL" altLang="sr-Latn-RS" smtClean="0"/>
              <a:t>Drugi poziom</a:t>
            </a:r>
          </a:p>
          <a:p>
            <a:pPr lvl="2"/>
            <a:r>
              <a:rPr lang="pl-PL" altLang="sr-Latn-RS" smtClean="0"/>
              <a:t>Trzeci poziom</a:t>
            </a:r>
          </a:p>
          <a:p>
            <a:pPr lvl="3"/>
            <a:r>
              <a:rPr lang="pl-PL" altLang="sr-Latn-RS" smtClean="0"/>
              <a:t>Czwarty poziom</a:t>
            </a:r>
          </a:p>
          <a:p>
            <a:pPr lvl="4"/>
            <a:r>
              <a:rPr lang="pl-PL" altLang="sr-Latn-RS" smtClean="0"/>
              <a:t>Piąty poziom</a:t>
            </a:r>
          </a:p>
        </p:txBody>
      </p:sp>
      <p:pic>
        <p:nvPicPr>
          <p:cNvPr id="3078" name="Picture 16" descr="logotwyp pwr eng poziom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27035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3250" y="1844675"/>
            <a:ext cx="7089775" cy="2208213"/>
          </a:xfrm>
        </p:spPr>
        <p:txBody>
          <a:bodyPr/>
          <a:lstStyle/>
          <a:p>
            <a:pPr eaLnBrk="1" hangingPunct="1"/>
            <a:r>
              <a:rPr lang="pl-PL" altLang="sr-Latn-RS" smtClean="0"/>
              <a:t>BUILDING ENGINEERING INSTITUTE</a:t>
            </a:r>
            <a:br>
              <a:rPr lang="pl-PL" altLang="sr-Latn-RS" smtClean="0"/>
            </a:br>
            <a:r>
              <a:rPr lang="pl-PL" altLang="sr-Latn-RS" sz="2400" smtClean="0"/>
              <a:t/>
            </a:r>
            <a:br>
              <a:rPr lang="pl-PL" altLang="sr-Latn-RS" sz="2400" smtClean="0"/>
            </a:br>
            <a:r>
              <a:rPr lang="pl-PL" altLang="sr-Latn-RS" sz="2800" smtClean="0"/>
              <a:t>Major Research Activities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sr-Latn-R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32300" y="4471988"/>
          <a:ext cx="159226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Obraz - mapa bitowa" r:id="rId4" imgW="4277322" imgH="4638095" progId="Paint.Picture">
                  <p:embed/>
                </p:oleObj>
              </mc:Choice>
              <mc:Fallback>
                <p:oleObj name="Obraz - mapa bitowa" r:id="rId4" imgW="4277322" imgH="463809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4471988"/>
                        <a:ext cx="1592263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4052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sr-Latn-R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95738" y="2492375"/>
            <a:ext cx="50403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sr-Latn-RS" sz="2400" b="1">
                <a:latin typeface="Verdana" pitchFamily="34" charset="0"/>
              </a:rPr>
              <a:t>Faculty of Civil Engineering comprises three </a:t>
            </a:r>
            <a:r>
              <a:rPr lang="pl-PL" altLang="sr-Latn-RS" sz="2400" b="1">
                <a:latin typeface="Verdana" pitchFamily="34" charset="0"/>
              </a:rPr>
              <a:t>research </a:t>
            </a:r>
            <a:r>
              <a:rPr lang="en-US" altLang="sr-Latn-RS" sz="2400" b="1">
                <a:latin typeface="Verdana" pitchFamily="34" charset="0"/>
              </a:rPr>
              <a:t>institutes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3200" smtClean="0"/>
              <a:t>FACULTY OF CIVIL ENGINEERING</a:t>
            </a:r>
          </a:p>
        </p:txBody>
      </p:sp>
      <p:pic>
        <p:nvPicPr>
          <p:cNvPr id="5124" name="Picture 4" descr="Budynek C-7, siedziba Instytutu Budownictw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1989138"/>
            <a:ext cx="2844800" cy="247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32025" y="4689475"/>
            <a:ext cx="6804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l-PL" altLang="sr-Latn-RS" sz="2000" b="1"/>
              <a:t> </a:t>
            </a:r>
            <a:r>
              <a:rPr lang="en-US" altLang="sr-Latn-RS" sz="2000" b="1"/>
              <a:t>Institute of Building Engineering</a:t>
            </a:r>
            <a:endParaRPr lang="pl-PL" altLang="sr-Latn-RS" sz="2000" b="1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l-PL" altLang="sr-Latn-RS" sz="2000" b="1"/>
              <a:t> </a:t>
            </a:r>
            <a:r>
              <a:rPr lang="en-US" altLang="sr-Latn-RS" sz="2000" b="1"/>
              <a:t>Institute of Geotechnics and Hydro-engineering</a:t>
            </a:r>
            <a:endParaRPr lang="pl-PL" altLang="sr-Latn-RS" sz="2000" b="1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l-PL" altLang="sr-Latn-RS" sz="2000" b="1"/>
              <a:t> </a:t>
            </a:r>
            <a:r>
              <a:rPr lang="en-US" altLang="sr-Latn-RS" sz="2000" b="1"/>
              <a:t>Institute of Civil Engineering</a:t>
            </a:r>
            <a:endParaRPr lang="pl-PL" altLang="sr-Latn-RS" sz="2000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64050" y="2384425"/>
            <a:ext cx="43211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sr-Latn-RS" sz="2000">
                <a:latin typeface="Verdana" pitchFamily="34" charset="0"/>
              </a:rPr>
              <a:t>Concrete Structures</a:t>
            </a: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sr-Latn-RS" sz="2000">
                <a:latin typeface="Verdana" pitchFamily="34" charset="0"/>
              </a:rPr>
              <a:t>Metal Structures</a:t>
            </a:r>
            <a:endParaRPr lang="pl-PL" altLang="sr-Latn-RS" sz="2000">
              <a:latin typeface="Verdana" pitchFamily="34" charset="0"/>
            </a:endParaRP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sr-Latn-RS" sz="2000">
                <a:latin typeface="Verdana" pitchFamily="34" charset="0"/>
              </a:rPr>
              <a:t>General Building </a:t>
            </a:r>
            <a:r>
              <a:rPr lang="pl-PL" altLang="sr-Latn-RS" sz="2000">
                <a:latin typeface="Verdana" pitchFamily="34" charset="0"/>
              </a:rPr>
              <a:t>Engineering</a:t>
            </a: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sr-Latn-RS" sz="2000">
                <a:latin typeface="Verdana" pitchFamily="34" charset="0"/>
              </a:rPr>
              <a:t>Building Materials</a:t>
            </a:r>
            <a:r>
              <a:rPr lang="pl-PL" altLang="sr-Latn-RS" sz="2000">
                <a:latin typeface="Verdana" pitchFamily="34" charset="0"/>
              </a:rPr>
              <a:t>, Timber Structures and Historical Construction</a:t>
            </a:r>
            <a:endParaRPr lang="en-US" altLang="sr-Latn-RS" sz="2000">
              <a:latin typeface="Verdana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sr-Latn-RS" sz="3200" b="1">
                <a:solidFill>
                  <a:schemeClr val="tx2"/>
                </a:solidFill>
                <a:latin typeface="Trebuchet MS" pitchFamily="34" charset="0"/>
              </a:rPr>
              <a:t>Institute of Building Engineering consists of following divisions: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079500" y="5265738"/>
            <a:ext cx="7092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pl-PL" altLang="sr-Latn-RS" b="1"/>
              <a:t> </a:t>
            </a:r>
            <a:r>
              <a:rPr lang="pl-PL" altLang="sr-Latn-RS" sz="2000">
                <a:latin typeface="Verdana" pitchFamily="34" charset="0"/>
              </a:rPr>
              <a:t>Building Physics and Computer Aided </a:t>
            </a:r>
            <a:r>
              <a:rPr lang="en-US" altLang="sr-Latn-RS" sz="2000">
                <a:latin typeface="Verdana" pitchFamily="34" charset="0"/>
              </a:rPr>
              <a:t>Design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§"/>
            </a:pPr>
            <a:r>
              <a:rPr lang="pl-PL" altLang="sr-Latn-RS" sz="2000">
                <a:latin typeface="Verdana" pitchFamily="34" charset="0"/>
              </a:rPr>
              <a:t> </a:t>
            </a:r>
            <a:r>
              <a:rPr lang="en-US" altLang="sr-Latn-RS" sz="2000">
                <a:latin typeface="Verdana" pitchFamily="34" charset="0"/>
              </a:rPr>
              <a:t>Construction Methods</a:t>
            </a:r>
            <a:r>
              <a:rPr lang="pl-PL" altLang="sr-Latn-RS" sz="2000">
                <a:latin typeface="Verdana" pitchFamily="34" charset="0"/>
              </a:rPr>
              <a:t> and Managements</a:t>
            </a:r>
            <a:endParaRPr lang="en-US" altLang="sr-Latn-RS" sz="2000">
              <a:latin typeface="Verdana" pitchFamily="34" charset="0"/>
            </a:endParaRPr>
          </a:p>
        </p:txBody>
      </p:sp>
      <p:pic>
        <p:nvPicPr>
          <p:cNvPr id="6149" name="Picture 8" descr="F39(New York)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7088"/>
            <a:ext cx="3529013" cy="283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sr-Latn-RS" smtClean="0"/>
              <a:t>INSTITUTE OF BUILDING </a:t>
            </a:r>
            <a:r>
              <a:rPr lang="en-US" altLang="sr-Latn-RS" smtClean="0"/>
              <a:t> ENGINEERING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81188"/>
            <a:ext cx="4824412" cy="4068762"/>
          </a:xfrm>
        </p:spPr>
        <p:txBody>
          <a:bodyPr/>
          <a:lstStyle/>
          <a:p>
            <a:pPr marL="414338" indent="-414338" defTabSz="1103313" eaLnBrk="1" hangingPunct="1">
              <a:lnSpc>
                <a:spcPct val="80000"/>
              </a:lnSpc>
              <a:buFontTx/>
              <a:buNone/>
            </a:pPr>
            <a:r>
              <a:rPr lang="pl-PL" altLang="sr-Latn-RS" sz="2400" b="1" u="sng" smtClean="0">
                <a:solidFill>
                  <a:srgbClr val="A7190E"/>
                </a:solidFill>
              </a:rPr>
              <a:t>Major research activities </a:t>
            </a:r>
            <a:endParaRPr lang="en-US" altLang="sr-Latn-RS" sz="2400" b="1" u="sng" smtClean="0">
              <a:solidFill>
                <a:srgbClr val="A7190E"/>
              </a:solidFill>
            </a:endParaRPr>
          </a:p>
          <a:p>
            <a:pPr marL="414338" indent="-414338" defTabSz="1103313" eaLnBrk="1" hangingPunct="1">
              <a:lnSpc>
                <a:spcPct val="80000"/>
              </a:lnSpc>
              <a:spcBef>
                <a:spcPts val="1800"/>
              </a:spcBef>
            </a:pPr>
            <a:r>
              <a:rPr lang="pl-PL" altLang="sr-Latn-RS" sz="2000" smtClean="0"/>
              <a:t>Comprehensive testing and technical evaluation of building structures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altLang="sr-Latn-RS" sz="2000" smtClean="0"/>
              <a:t>Non-destructive testing of building structures and materials 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altLang="sr-Latn-RS" sz="2000" smtClean="0"/>
              <a:t>Evaluation of cracking behaviour of concrete composites using acoustic emission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ts val="600"/>
              </a:spcBef>
            </a:pPr>
            <a:r>
              <a:rPr lang="pl-PL" altLang="sr-Latn-RS" sz="2000" smtClean="0"/>
              <a:t>Conservation and s</a:t>
            </a:r>
            <a:r>
              <a:rPr lang="en-GB" altLang="sr-Latn-RS" sz="2000" smtClean="0"/>
              <a:t>trengthening of timber, masonry </a:t>
            </a:r>
            <a:r>
              <a:rPr lang="pl-PL" altLang="sr-Latn-RS" sz="2000" smtClean="0"/>
              <a:t>and stone historical </a:t>
            </a:r>
            <a:r>
              <a:rPr lang="en-GB" altLang="sr-Latn-RS" sz="2000" smtClean="0"/>
              <a:t>structures</a:t>
            </a:r>
            <a:endParaRPr lang="pl-PL" altLang="sr-Latn-RS" sz="2000" smtClean="0"/>
          </a:p>
          <a:p>
            <a:pPr marL="414338" indent="-414338" defTabSz="1103313" eaLnBrk="1" hangingPunct="1">
              <a:lnSpc>
                <a:spcPct val="80000"/>
              </a:lnSpc>
              <a:spcBef>
                <a:spcPts val="600"/>
              </a:spcBef>
            </a:pPr>
            <a:r>
              <a:rPr lang="pl-PL" altLang="sr-Latn-RS" sz="2000" smtClean="0"/>
              <a:t>Testing mechanical and physicochemical properties of historical building materials 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2447925" y="2201863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pl-PL" altLang="sr-Latn-RS">
                <a:latin typeface="Trebuchet MS" pitchFamily="34" charset="0"/>
              </a:rPr>
              <a:t>  </a:t>
            </a:r>
          </a:p>
        </p:txBody>
      </p:sp>
      <p:pic>
        <p:nvPicPr>
          <p:cNvPr id="7173" name="Picture 16" descr="aparatur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568575"/>
            <a:ext cx="3384550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4" name="Prostokąt 6"/>
          <p:cNvSpPr>
            <a:spLocks noChangeArrowheads="1"/>
          </p:cNvSpPr>
          <p:nvPr/>
        </p:nvSpPr>
        <p:spPr bwMode="auto">
          <a:xfrm>
            <a:off x="611188" y="609282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4338" indent="-414338" defTabSz="1103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l-PL" altLang="sr-Latn-RS" sz="2000"/>
              <a:t>Structures with glued laminated timber – study of bearing capacity, stiffness, stability, modeling and strengthening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sr-Latn-RS" smtClean="0"/>
              <a:t>INSTITUTE OF BUILDING </a:t>
            </a:r>
            <a:r>
              <a:rPr lang="en-US" altLang="sr-Latn-RS" smtClean="0"/>
              <a:t> ENGINEERING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81188"/>
            <a:ext cx="5689600" cy="4464050"/>
          </a:xfrm>
        </p:spPr>
        <p:txBody>
          <a:bodyPr/>
          <a:lstStyle/>
          <a:p>
            <a:pPr marL="414338" indent="-414338" defTabSz="1103313" eaLnBrk="1" hangingPunct="1">
              <a:lnSpc>
                <a:spcPct val="80000"/>
              </a:lnSpc>
              <a:buFontTx/>
              <a:buNone/>
            </a:pPr>
            <a:r>
              <a:rPr lang="pl-PL" altLang="sr-Latn-RS" sz="2400" b="1" u="sng" smtClean="0">
                <a:solidFill>
                  <a:srgbClr val="A7190E"/>
                </a:solidFill>
              </a:rPr>
              <a:t>Major research activities</a:t>
            </a:r>
            <a:r>
              <a:rPr lang="pl-PL" altLang="sr-Latn-RS" sz="2800" b="1" u="sng" smtClean="0">
                <a:solidFill>
                  <a:srgbClr val="A7190E"/>
                </a:solidFill>
              </a:rPr>
              <a:t> </a:t>
            </a:r>
            <a:endParaRPr lang="en-US" altLang="sr-Latn-RS" sz="2800" b="1" u="sng" smtClean="0">
              <a:solidFill>
                <a:srgbClr val="A7190E"/>
              </a:solidFill>
            </a:endParaRPr>
          </a:p>
          <a:p>
            <a:pPr marL="414338" indent="-414338" defTabSz="1103313" eaLnBrk="1" hangingPunct="1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Rheology of concrete, fracture mechanics, rigidity of cracked elements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Limit states of RC and prestressed concrete elements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Calculation methods for concrete bulks, theoretical and experimental investigation on silos, cooling towers, chimneys, shells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Experimental investigation on models of prestressed concrete columns and girders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Strength and stability of metal columns and beams </a:t>
            </a:r>
          </a:p>
          <a:p>
            <a:pPr marL="414338" indent="-414338" defTabSz="1103313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Theoretical and experimental studies on limit states of 3-D structures</a:t>
            </a:r>
            <a:endParaRPr lang="pl-PL" altLang="sr-Latn-RS" sz="20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03350" y="5583238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pl-PL" altLang="sr-Latn-RS">
                <a:latin typeface="Trebuchet MS" pitchFamily="34" charset="0"/>
              </a:rPr>
              <a:t>  </a:t>
            </a:r>
          </a:p>
        </p:txBody>
      </p:sp>
      <p:pic>
        <p:nvPicPr>
          <p:cNvPr id="8197" name="Picture 9" descr="F20(Oriental Pearl RTV Tower)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"/>
          <a:stretch>
            <a:fillRect/>
          </a:stretch>
        </p:blipFill>
        <p:spPr>
          <a:xfrm>
            <a:off x="6432550" y="2420938"/>
            <a:ext cx="2225675" cy="3529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sr-Latn-RS" smtClean="0"/>
              <a:t>INSTITUTE OF BUILDING </a:t>
            </a:r>
            <a:r>
              <a:rPr lang="en-US" altLang="sr-Latn-RS" smtClean="0"/>
              <a:t> ENGINEERING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81188"/>
            <a:ext cx="5148262" cy="3779837"/>
          </a:xfrm>
        </p:spPr>
        <p:txBody>
          <a:bodyPr/>
          <a:lstStyle/>
          <a:p>
            <a:pPr marL="414338" indent="-414338" defTabSz="1103313" eaLnBrk="1" hangingPunct="1">
              <a:buFontTx/>
              <a:buNone/>
            </a:pPr>
            <a:r>
              <a:rPr lang="pl-PL" altLang="sr-Latn-RS" sz="2400" b="1" u="sng" smtClean="0">
                <a:solidFill>
                  <a:srgbClr val="A7190E"/>
                </a:solidFill>
              </a:rPr>
              <a:t>Major research activities</a:t>
            </a:r>
            <a:r>
              <a:rPr lang="pl-PL" altLang="sr-Latn-RS" b="1" u="sng" smtClean="0">
                <a:solidFill>
                  <a:srgbClr val="A7190E"/>
                </a:solidFill>
              </a:rPr>
              <a:t> </a:t>
            </a:r>
            <a:endParaRPr lang="en-US" altLang="sr-Latn-RS" b="1" u="sng" smtClean="0">
              <a:solidFill>
                <a:srgbClr val="A7190E"/>
              </a:solidFill>
            </a:endParaRPr>
          </a:p>
          <a:p>
            <a:pPr marL="414338" indent="-414338" defTabSz="1103313" eaLnBrk="1" hangingPunct="1">
              <a:spcBef>
                <a:spcPct val="8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Theoretical and experimental methods for safety and reliability verification of steel structures</a:t>
            </a:r>
          </a:p>
          <a:p>
            <a:pPr marL="414338" indent="-414338" defTabSz="1103313" eaLnBrk="1" hangingPunct="1"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Evaluation of critical states in thin-walled metal structures with imperfections</a:t>
            </a:r>
          </a:p>
          <a:p>
            <a:pPr marL="414338" indent="-414338" defTabSz="1103313" eaLnBrk="1" hangingPunct="1">
              <a:spcBef>
                <a:spcPct val="3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Destructive loads of quasi-brittle cracking of steel elements</a:t>
            </a:r>
            <a:endParaRPr lang="pl-PL" altLang="sr-Latn-RS" sz="2000" smtClean="0"/>
          </a:p>
        </p:txBody>
      </p:sp>
      <p:pic>
        <p:nvPicPr>
          <p:cNvPr id="9220" name="Picture 7" descr="F13(Wieża Eiffla)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38" y="2384425"/>
            <a:ext cx="2740025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sr-Latn-RS" smtClean="0"/>
              <a:t>INSTITUTE OF BUILDING </a:t>
            </a:r>
            <a:r>
              <a:rPr lang="en-US" altLang="sr-Latn-RS" smtClean="0"/>
              <a:t> ENGINEERING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81188"/>
            <a:ext cx="5437187" cy="4535487"/>
          </a:xfrm>
        </p:spPr>
        <p:txBody>
          <a:bodyPr/>
          <a:lstStyle/>
          <a:p>
            <a:pPr marL="414338" indent="-414338" defTabSz="1103313" eaLnBrk="1" hangingPunct="1">
              <a:lnSpc>
                <a:spcPct val="90000"/>
              </a:lnSpc>
              <a:buFontTx/>
              <a:buNone/>
            </a:pPr>
            <a:r>
              <a:rPr lang="pl-PL" altLang="sr-Latn-RS" sz="2400" b="1" u="sng" smtClean="0">
                <a:solidFill>
                  <a:srgbClr val="A7190E"/>
                </a:solidFill>
              </a:rPr>
              <a:t>Major research activities </a:t>
            </a:r>
            <a:endParaRPr lang="en-US" altLang="sr-Latn-RS" sz="2400" b="1" u="sng" smtClean="0">
              <a:solidFill>
                <a:srgbClr val="A7190E"/>
              </a:solidFill>
            </a:endParaRPr>
          </a:p>
          <a:p>
            <a:pPr marL="414338" indent="-414338" defTabSz="1103313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GB" altLang="sr-Latn-RS" sz="2000" smtClean="0"/>
              <a:t>Technology of building materials - modification of material structure and properties</a:t>
            </a:r>
          </a:p>
          <a:p>
            <a:pPr marL="414338" indent="-414338" defTabSz="1103313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sr-Latn-RS" sz="2000" smtClean="0"/>
              <a:t>Ceramic materials, bioceramics, brittle materials</a:t>
            </a:r>
          </a:p>
          <a:p>
            <a:pPr marL="414338" indent="-414338" defTabSz="1103313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sr-Latn-RS" sz="2000" smtClean="0"/>
              <a:t>Modifications of cement, concrete and mortar due to corrosion resistance</a:t>
            </a:r>
          </a:p>
          <a:p>
            <a:pPr marL="414338" indent="-414338" defTabSz="1103313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sr-Latn-RS" sz="2000" smtClean="0"/>
              <a:t>Rheological methods in optimisation of properties of binding materials</a:t>
            </a:r>
            <a:endParaRPr lang="pl-PL" altLang="sr-Latn-RS" sz="2000" smtClean="0"/>
          </a:p>
        </p:txBody>
      </p:sp>
      <p:pic>
        <p:nvPicPr>
          <p:cNvPr id="10244" name="Picture 6" descr="kostka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9188" y="2384425"/>
            <a:ext cx="2316162" cy="3636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sr-Latn-RS" smtClean="0"/>
              <a:t>INSTITUTE OF BUILDING </a:t>
            </a:r>
            <a:r>
              <a:rPr lang="en-US" altLang="sr-Latn-RS" smtClean="0"/>
              <a:t> ENGINEERING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81188"/>
            <a:ext cx="5148262" cy="2700337"/>
          </a:xfrm>
        </p:spPr>
        <p:txBody>
          <a:bodyPr/>
          <a:lstStyle/>
          <a:p>
            <a:pPr marL="414338" indent="-414338" defTabSz="1103313" eaLnBrk="1" hangingPunct="1">
              <a:buFontTx/>
              <a:buNone/>
            </a:pPr>
            <a:r>
              <a:rPr lang="pl-PL" altLang="sr-Latn-RS" sz="2400" b="1" u="sng" smtClean="0">
                <a:solidFill>
                  <a:srgbClr val="A7190E"/>
                </a:solidFill>
              </a:rPr>
              <a:t>Major research activities</a:t>
            </a:r>
            <a:r>
              <a:rPr lang="pl-PL" altLang="sr-Latn-RS" sz="2800" b="1" u="sng" smtClean="0">
                <a:solidFill>
                  <a:srgbClr val="A7190E"/>
                </a:solidFill>
              </a:rPr>
              <a:t> </a:t>
            </a:r>
            <a:endParaRPr lang="en-US" altLang="sr-Latn-RS" sz="2800" b="1" u="sng" smtClean="0">
              <a:solidFill>
                <a:srgbClr val="A7190E"/>
              </a:solidFill>
            </a:endParaRPr>
          </a:p>
          <a:p>
            <a:pPr marL="414338" indent="-414338" defTabSz="1103313" eaLnBrk="1" hangingPunct="1">
              <a:spcBef>
                <a:spcPts val="9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Thermographical assessment of thermal insulation of buildings</a:t>
            </a:r>
            <a:endParaRPr lang="pl-PL" altLang="sr-Latn-RS" sz="2000" smtClean="0"/>
          </a:p>
          <a:p>
            <a:pPr marL="414338" indent="-414338" defTabSz="1103313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Building and environmental physics, microclimate and environment of compartments</a:t>
            </a:r>
            <a:endParaRPr lang="pl-PL" altLang="sr-Latn-RS" sz="2000" smtClean="0"/>
          </a:p>
          <a:p>
            <a:pPr marL="414338" indent="-414338" defTabSz="1103313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Numerical optimisation of concrete, metal and masonry structures</a:t>
            </a:r>
          </a:p>
          <a:p>
            <a:pPr marL="414338" indent="-414338" defTabSz="1103313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CAD/CAE</a:t>
            </a:r>
            <a:endParaRPr lang="pl-PL" altLang="sr-Latn-RS" sz="2000" smtClean="0"/>
          </a:p>
          <a:p>
            <a:pPr marL="414338" indent="-414338" defTabSz="1103313"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pl-PL" altLang="sr-Latn-RS" sz="2000" smtClean="0"/>
          </a:p>
          <a:p>
            <a:pPr marL="414338" indent="-414338" defTabSz="1103313"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pl-PL" altLang="sr-Latn-RS" sz="2000" smtClean="0"/>
          </a:p>
          <a:p>
            <a:pPr marL="414338" indent="-414338" defTabSz="1103313"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pl-PL" altLang="sr-Latn-RS" sz="2000" smtClean="0"/>
          </a:p>
          <a:p>
            <a:pPr marL="414338" indent="-414338" defTabSz="1103313" eaLnBrk="1" hangingPunct="1">
              <a:spcBef>
                <a:spcPct val="80000"/>
              </a:spcBef>
            </a:pPr>
            <a:endParaRPr lang="en-GB" altLang="sr-Latn-RS" sz="2000" smtClean="0"/>
          </a:p>
        </p:txBody>
      </p:sp>
      <p:pic>
        <p:nvPicPr>
          <p:cNvPr id="11268" name="Picture 6" descr="Panorama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>
            <a:fillRect/>
          </a:stretch>
        </p:blipFill>
        <p:spPr>
          <a:xfrm>
            <a:off x="5440363" y="3608388"/>
            <a:ext cx="3595687" cy="23891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sr-Latn-RS" smtClean="0"/>
              <a:t>INSTITUTE OF BUILDING </a:t>
            </a:r>
            <a:r>
              <a:rPr lang="en-US" altLang="sr-Latn-RS" smtClean="0"/>
              <a:t> ENGINEERING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65288"/>
            <a:ext cx="8029575" cy="2447925"/>
          </a:xfrm>
        </p:spPr>
        <p:txBody>
          <a:bodyPr/>
          <a:lstStyle/>
          <a:p>
            <a:pPr marL="414338" indent="-414338" defTabSz="1103313" eaLnBrk="1" hangingPunct="1">
              <a:spcBef>
                <a:spcPct val="0"/>
              </a:spcBef>
              <a:buFontTx/>
              <a:buNone/>
            </a:pPr>
            <a:r>
              <a:rPr lang="pl-PL" altLang="sr-Latn-RS" sz="2400" b="1" u="sng" smtClean="0">
                <a:solidFill>
                  <a:srgbClr val="A7190E"/>
                </a:solidFill>
              </a:rPr>
              <a:t>Major research activities</a:t>
            </a:r>
            <a:r>
              <a:rPr lang="pl-PL" altLang="sr-Latn-RS" sz="4000" b="1" u="sng" smtClean="0">
                <a:solidFill>
                  <a:srgbClr val="A7190E"/>
                </a:solidFill>
              </a:rPr>
              <a:t> </a:t>
            </a:r>
            <a:endParaRPr lang="en-US" altLang="sr-Latn-RS" sz="4000" b="1" u="sng" smtClean="0">
              <a:solidFill>
                <a:srgbClr val="A7190E"/>
              </a:solidFill>
            </a:endParaRPr>
          </a:p>
          <a:p>
            <a:pPr marL="414338" indent="-414338" defTabSz="1103313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Earth work organisation and application of stream methods in building processes</a:t>
            </a:r>
          </a:p>
          <a:p>
            <a:pPr marL="414338" indent="-414338" defTabSz="11033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sr-Latn-RS" sz="2000" smtClean="0"/>
              <a:t>Strength and stability of structures during</a:t>
            </a:r>
            <a:r>
              <a:rPr lang="en-GB" altLang="sr-Latn-RS" sz="2800" smtClean="0"/>
              <a:t> </a:t>
            </a:r>
            <a:r>
              <a:rPr lang="en-GB" altLang="sr-Latn-RS" sz="2000" smtClean="0"/>
              <a:t>erection</a:t>
            </a:r>
            <a:endParaRPr lang="pl-PL" altLang="sr-Latn-RS" sz="2000" smtClean="0"/>
          </a:p>
          <a:p>
            <a:pPr marL="414338" indent="-414338" defTabSz="1103313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pl-PL" altLang="sr-Latn-RS" sz="2000" smtClean="0"/>
              <a:t>Organization of construction and management of the investment process</a:t>
            </a:r>
            <a:endParaRPr lang="en-GB" altLang="sr-Latn-RS" sz="2800" smtClean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403350" y="5583238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pl-PL" altLang="sr-Latn-RS">
                <a:latin typeface="Trebuchet MS" pitchFamily="34" charset="0"/>
              </a:rPr>
              <a:t>  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063875" y="4113213"/>
          <a:ext cx="532447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Obraz - mapa bitowa" r:id="rId4" imgW="8276190" imgH="3877216" progId="Paint.Picture">
                  <p:embed/>
                </p:oleObj>
              </mc:Choice>
              <mc:Fallback>
                <p:oleObj name="Obraz - mapa bitowa" r:id="rId4" imgW="8276190" imgH="387721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4113213"/>
                        <a:ext cx="5324475" cy="2495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373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Trebuchet MS</vt:lpstr>
      <vt:lpstr>Verdana</vt:lpstr>
      <vt:lpstr>Wingdings</vt:lpstr>
      <vt:lpstr>1_Projekt domyślny</vt:lpstr>
      <vt:lpstr>Obraz - mapa bitowa</vt:lpstr>
      <vt:lpstr>BUILDING ENGINEERING INSTITUTE  Major Research Activities</vt:lpstr>
      <vt:lpstr>FACULTY OF CIVIL ENGINEERING</vt:lpstr>
      <vt:lpstr>PowerPoint Presentation</vt:lpstr>
      <vt:lpstr>INSTITUTE OF BUILDING  ENGINEERING</vt:lpstr>
      <vt:lpstr>INSTITUTE OF BUILDING  ENGINEERING</vt:lpstr>
      <vt:lpstr>INSTITUTE OF BUILDING  ENGINEERING</vt:lpstr>
      <vt:lpstr>INSTITUTE OF BUILDING  ENGINEERING</vt:lpstr>
      <vt:lpstr>INSTITUTE OF BUILDING  ENGINEERING</vt:lpstr>
      <vt:lpstr>INSTITUTE OF BUILDING  ENGINEERING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rumburak</dc:creator>
  <cp:lastModifiedBy>Alen Harapin</cp:lastModifiedBy>
  <cp:revision>67</cp:revision>
  <dcterms:created xsi:type="dcterms:W3CDTF">2004-06-16T08:22:15Z</dcterms:created>
  <dcterms:modified xsi:type="dcterms:W3CDTF">2014-09-19T06:44:24Z</dcterms:modified>
</cp:coreProperties>
</file>